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61" r:id="rId4"/>
    <p:sldId id="271" r:id="rId5"/>
    <p:sldId id="262" r:id="rId6"/>
    <p:sldId id="267" r:id="rId7"/>
    <p:sldId id="266" r:id="rId8"/>
    <p:sldId id="264" r:id="rId9"/>
    <p:sldId id="268" r:id="rId10"/>
    <p:sldId id="269" r:id="rId11"/>
    <p:sldId id="260" r:id="rId12"/>
    <p:sldId id="265" r:id="rId13"/>
    <p:sldId id="263"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40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6/16/2024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2</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8</a:t>
            </a:fld>
            <a:endParaRPr lang="en-US"/>
          </a:p>
        </p:txBody>
      </p:sp>
    </p:spTree>
    <p:extLst>
      <p:ext uri="{BB962C8B-B14F-4D97-AF65-F5344CB8AC3E}">
        <p14:creationId xmlns:p14="http://schemas.microsoft.com/office/powerpoint/2010/main" val="285636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10</a:t>
            </a:fld>
            <a:endParaRPr lang="en-US"/>
          </a:p>
        </p:txBody>
      </p:sp>
    </p:spTree>
    <p:extLst>
      <p:ext uri="{BB962C8B-B14F-4D97-AF65-F5344CB8AC3E}">
        <p14:creationId xmlns:p14="http://schemas.microsoft.com/office/powerpoint/2010/main" val="1111545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12</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bg1"/>
            </a:gs>
            <a:gs pos="29380">
              <a:srgbClr val="360E32"/>
            </a:gs>
            <a:gs pos="79716">
              <a:schemeClr val="accent5">
                <a:lumMod val="50000"/>
              </a:schemeClr>
            </a:gs>
            <a:gs pos="56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6/16/2024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11" Type="http://schemas.openxmlformats.org/officeDocument/2006/relationships/image" Target="../media/image20.jpeg"/><Relationship Id="rId5" Type="http://schemas.openxmlformats.org/officeDocument/2006/relationships/hyperlink" Target="https://www.youtube.com/watch?v=9fcK19CAjWM" TargetMode="External"/><Relationship Id="rId10" Type="http://schemas.openxmlformats.org/officeDocument/2006/relationships/hyperlink" Target="https://ablegamers.org/" TargetMode="External"/><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GHN5v3NJ9ko?feature=oembed" TargetMode="External"/><Relationship Id="rId1" Type="http://schemas.openxmlformats.org/officeDocument/2006/relationships/video" Target="https://www.youtube.com/embed/LINKh60I8CY?feature=oembed" TargetMode="Externa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3409529"/>
            <a:ext cx="10512552" cy="1108392"/>
          </a:xfrm>
        </p:spPr>
        <p:txBody>
          <a:bodyPr anchor="b">
            <a:normAutofit/>
          </a:bodyPr>
          <a:lstStyle/>
          <a:p>
            <a:pPr algn="l"/>
            <a:r>
              <a:rPr lang="en-US" sz="6600">
                <a:latin typeface="Consolas" panose="020B0609020204030204" pitchFamily="49" charset="0"/>
              </a:rPr>
              <a:t>From Keyboards to Dice</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503698"/>
          </a:xfrm>
        </p:spPr>
        <p:txBody>
          <a:bodyPr>
            <a:normAutofit/>
          </a:bodyPr>
          <a:lstStyle/>
          <a:p>
            <a:pPr algn="l"/>
            <a:r>
              <a:rPr lang="en-US">
                <a:latin typeface="Consolas" panose="020B0609020204030204" pitchFamily="49" charset="0"/>
              </a:rPr>
              <a:t>Accessibility in All Gaming Experiences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Adaptive Controller">
            <a:extLst>
              <a:ext uri="{FF2B5EF4-FFF2-40B4-BE49-F238E27FC236}">
                <a16:creationId xmlns:a16="http://schemas.microsoft.com/office/drawing/2014/main" id="{D211C21F-2FD4-BA5D-BB1A-1003FA413799}"/>
              </a:ext>
            </a:extLst>
          </p:cNvPr>
          <p:cNvPicPr>
            <a:picLocks noChangeAspect="1"/>
          </p:cNvPicPr>
          <p:nvPr/>
        </p:nvPicPr>
        <p:blipFill>
          <a:blip r:embed="rId2"/>
          <a:stretch>
            <a:fillRect/>
          </a:stretch>
        </p:blipFill>
        <p:spPr>
          <a:xfrm>
            <a:off x="206690" y="194630"/>
            <a:ext cx="4020889" cy="1990626"/>
          </a:xfrm>
          <a:prstGeom prst="rect">
            <a:avLst/>
          </a:prstGeom>
          <a:effectLst>
            <a:outerShdw blurRad="50800" dist="76200" dir="5400000" algn="t" rotWithShape="0">
              <a:schemeClr val="bg1">
                <a:lumMod val="50000"/>
                <a:lumOff val="50000"/>
                <a:alpha val="40000"/>
              </a:schemeClr>
            </a:outerShdw>
          </a:effectLst>
        </p:spPr>
      </p:pic>
      <p:pic>
        <p:nvPicPr>
          <p:cNvPr id="6" name="Picture 5" descr="D20 die where the sides are Braille">
            <a:extLst>
              <a:ext uri="{FF2B5EF4-FFF2-40B4-BE49-F238E27FC236}">
                <a16:creationId xmlns:a16="http://schemas.microsoft.com/office/drawing/2014/main" id="{5C5CDC20-75D5-7563-E3CE-8F6CAF1C8C07}"/>
              </a:ext>
            </a:extLst>
          </p:cNvPr>
          <p:cNvPicPr>
            <a:picLocks noChangeAspect="1"/>
          </p:cNvPicPr>
          <p:nvPr/>
        </p:nvPicPr>
        <p:blipFill>
          <a:blip r:embed="rId3"/>
          <a:stretch>
            <a:fillRect/>
          </a:stretch>
        </p:blipFill>
        <p:spPr>
          <a:xfrm>
            <a:off x="5127741" y="935988"/>
            <a:ext cx="1248988" cy="1164311"/>
          </a:xfrm>
          <a:prstGeom prst="rect">
            <a:avLst/>
          </a:prstGeom>
          <a:effectLst>
            <a:innerShdw blurRad="63500" dist="50800" dir="8100000">
              <a:prstClr val="black">
                <a:alpha val="50000"/>
              </a:prstClr>
            </a:innerShdw>
          </a:effectLst>
        </p:spPr>
      </p:pic>
      <p:pic>
        <p:nvPicPr>
          <p:cNvPr id="12" name="Picture 11" descr="PlayStation Access Controller">
            <a:extLst>
              <a:ext uri="{FF2B5EF4-FFF2-40B4-BE49-F238E27FC236}">
                <a16:creationId xmlns:a16="http://schemas.microsoft.com/office/drawing/2014/main" id="{F5C42909-0A4C-2A98-5001-A9C13833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899" y="451381"/>
            <a:ext cx="4191363" cy="2621507"/>
          </a:xfrm>
          <a:prstGeom prst="rect">
            <a:avLst/>
          </a:prstGeom>
          <a:effectLst>
            <a:outerShdw blurRad="50800" dist="50800" dir="8100000" algn="tr" rotWithShape="0">
              <a:schemeClr val="bg1">
                <a:lumMod val="50000"/>
                <a:lumOff val="50000"/>
                <a:alpha val="40000"/>
              </a:schemeClr>
            </a:outerShdw>
          </a:effectLst>
        </p:spPr>
      </p:pic>
      <p:pic>
        <p:nvPicPr>
          <p:cNvPr id="7" name="Picture 6" descr="An 8 bit style knight in armor with a shield and sword.">
            <a:extLst>
              <a:ext uri="{FF2B5EF4-FFF2-40B4-BE49-F238E27FC236}">
                <a16:creationId xmlns:a16="http://schemas.microsoft.com/office/drawing/2014/main" id="{2B08E682-A97A-2FC7-7890-8B808C30C4F2}"/>
              </a:ext>
            </a:extLst>
          </p:cNvPr>
          <p:cNvPicPr>
            <a:picLocks noChangeAspect="1"/>
          </p:cNvPicPr>
          <p:nvPr/>
        </p:nvPicPr>
        <p:blipFill>
          <a:blip r:embed="rId5"/>
          <a:stretch>
            <a:fillRect/>
          </a:stretch>
        </p:blipFill>
        <p:spPr>
          <a:xfrm>
            <a:off x="94220" y="5363131"/>
            <a:ext cx="1303133" cy="1493649"/>
          </a:xfrm>
          <a:prstGeom prst="rect">
            <a:avLst/>
          </a:prstGeom>
          <a:effectLst>
            <a:outerShdw blurRad="50800" dist="38100" dir="8100000" algn="tr" rotWithShape="0">
              <a:schemeClr val="bg1">
                <a:lumMod val="50000"/>
                <a:lumOff val="50000"/>
                <a:alpha val="40000"/>
              </a:schemeClr>
            </a:outerShdw>
          </a:effectLst>
        </p:spPr>
      </p:pic>
      <p:pic>
        <p:nvPicPr>
          <p:cNvPr id="14" name="Picture 13" descr="A Braille copy of Uno card game">
            <a:extLst>
              <a:ext uri="{FF2B5EF4-FFF2-40B4-BE49-F238E27FC236}">
                <a16:creationId xmlns:a16="http://schemas.microsoft.com/office/drawing/2014/main" id="{B706BF4D-0941-939B-B63E-9B04F99287CA}"/>
              </a:ext>
            </a:extLst>
          </p:cNvPr>
          <p:cNvPicPr>
            <a:picLocks noChangeAspect="1"/>
          </p:cNvPicPr>
          <p:nvPr/>
        </p:nvPicPr>
        <p:blipFill>
          <a:blip r:embed="rId6"/>
          <a:stretch>
            <a:fillRect/>
          </a:stretch>
        </p:blipFill>
        <p:spPr>
          <a:xfrm>
            <a:off x="10371409" y="4415158"/>
            <a:ext cx="1610852" cy="2426002"/>
          </a:xfrm>
          <a:prstGeom prst="rect">
            <a:avLst/>
          </a:prstGeom>
          <a:effectLst>
            <a:outerShdw blurRad="50800" dist="76200" dir="10800000" algn="r" rotWithShape="0">
              <a:schemeClr val="bg1">
                <a:lumMod val="50000"/>
                <a:lumOff val="50000"/>
                <a:alpha val="40000"/>
              </a:schemeClr>
            </a:outerShdw>
          </a:effectLst>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4891480" cy="3573516"/>
          </a:xfrm>
        </p:spPr>
        <p:txBody>
          <a:bodyPr vert="horz" lIns="91440" tIns="45720" rIns="91440" bIns="45720" rtlCol="0" anchor="b">
            <a:normAutofit/>
          </a:bodyPr>
          <a:lstStyle/>
          <a:p>
            <a:r>
              <a:rPr lang="en-US" sz="5100" kern="1200" dirty="0">
                <a:solidFill>
                  <a:schemeClr val="tx1"/>
                </a:solidFill>
                <a:latin typeface="Consolas" panose="020B0609020204030204" pitchFamily="49" charset="0"/>
              </a:rPr>
              <a:t>Satisfactory Examples #2</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3"/>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4"/>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a:t>
            </a:r>
            <a:r>
              <a:rPr lang="en-US" sz="2200" dirty="0" err="1">
                <a:latin typeface="Consolas" panose="020B0609020204030204" pitchFamily="49" charset="0"/>
              </a:rPr>
              <a:t>Senua’s</a:t>
            </a:r>
            <a:r>
              <a:rPr lang="en-US" sz="2200" dirty="0">
                <a:latin typeface="Consolas" panose="020B0609020204030204" pitchFamily="49" charset="0"/>
              </a:rPr>
              <a:t> </a:t>
            </a:r>
            <a:r>
              <a:rPr lang="en-US" sz="2200" dirty="0" err="1">
                <a:latin typeface="Consolas" panose="020B0609020204030204" pitchFamily="49" charset="0"/>
              </a:rPr>
              <a:t>Sacrafice</a:t>
            </a:r>
            <a:endParaRPr lang="en-US" sz="2200" dirty="0">
              <a:latin typeface="Consolas" panose="020B0609020204030204" pitchFamily="49" charset="0"/>
            </a:endParaRP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639193"/>
            <a:ext cx="5559695" cy="3573516"/>
          </a:xfrm>
        </p:spPr>
        <p:txBody>
          <a:bodyPr vert="horz" lIns="91440" tIns="45720" rIns="91440" bIns="45720" rtlCol="0" anchor="b">
            <a:normAutofit/>
          </a:bodyPr>
          <a:lstStyle/>
          <a:p>
            <a:r>
              <a:rPr lang="en-US" sz="6100" kern="1200" dirty="0" err="1">
                <a:solidFill>
                  <a:schemeClr val="tx1"/>
                </a:solidFill>
                <a:latin typeface="Consolas" panose="020B0609020204030204" pitchFamily="49" charset="0"/>
              </a:rPr>
              <a:t>Hellblade</a:t>
            </a:r>
            <a:r>
              <a:rPr lang="en-US" sz="6100" kern="1200" dirty="0">
                <a:solidFill>
                  <a:schemeClr val="tx1"/>
                </a:solidFill>
                <a:latin typeface="Consolas" panose="020B0609020204030204" pitchFamily="49" charset="0"/>
              </a:rPr>
              <a:t> </a:t>
            </a:r>
            <a:r>
              <a:rPr lang="en-US" sz="6100" kern="1200" dirty="0" err="1">
                <a:solidFill>
                  <a:schemeClr val="tx1"/>
                </a:solidFill>
                <a:latin typeface="Consolas" panose="020B0609020204030204" pitchFamily="49" charset="0"/>
              </a:rPr>
              <a:t>Senua’s</a:t>
            </a:r>
            <a:r>
              <a:rPr lang="en-US" sz="6100" kern="1200" dirty="0">
                <a:solidFill>
                  <a:schemeClr val="tx1"/>
                </a:solidFill>
                <a:latin typeface="Consolas" panose="020B0609020204030204" pitchFamily="49" charset="0"/>
              </a:rPr>
              <a:t>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a:p>
            <a:r>
              <a:rPr lang="en-US" sz="1700" dirty="0" err="1">
                <a:latin typeface="Consolas" panose="020B0609020204030204" pitchFamily="49" charset="0"/>
                <a:hlinkClick r:id="rId10">
                  <a:extLst>
                    <a:ext uri="{A12FA001-AC4F-418D-AE19-62706E023703}">
                      <ahyp:hlinkClr xmlns:ahyp="http://schemas.microsoft.com/office/drawing/2018/hyperlinkcolor" val="tx"/>
                    </a:ext>
                  </a:extLst>
                </a:hlinkClick>
              </a:rPr>
              <a:t>AbleGamers</a:t>
            </a:r>
            <a:r>
              <a:rPr lang="en-US" sz="1700" dirty="0">
                <a:latin typeface="Consolas" panose="020B0609020204030204" pitchFamily="49" charset="0"/>
                <a:hlinkClick r:id="rId10">
                  <a:extLst>
                    <a:ext uri="{A12FA001-AC4F-418D-AE19-62706E023703}">
                      <ahyp:hlinkClr xmlns:ahyp="http://schemas.microsoft.com/office/drawing/2018/hyperlinkcolor" val="tx"/>
                    </a:ext>
                  </a:extLst>
                </a:hlinkClick>
              </a:rPr>
              <a:t> - Combating Social Isolation Through Play</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1"/>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698C59-3C37-D023-F38B-7A9B4566859F}"/>
              </a:ext>
            </a:extLst>
          </p:cNvPr>
          <p:cNvSpPr txBox="1"/>
          <p:nvPr/>
        </p:nvSpPr>
        <p:spPr>
          <a:xfrm>
            <a:off x="572492" y="1753758"/>
            <a:ext cx="6094070"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2"/>
          <a:stretch>
            <a:fillRect/>
          </a:stretch>
        </p:blipFill>
        <p:spPr>
          <a:xfrm>
            <a:off x="997262" y="2490055"/>
            <a:ext cx="3667675" cy="3667675"/>
          </a:xfrm>
          <a:prstGeom prst="rect">
            <a:avLst/>
          </a:prstGeom>
          <a:solidFill>
            <a:schemeClr val="tx1"/>
          </a:solidFill>
        </p:spPr>
      </p:pic>
      <p:cxnSp>
        <p:nvCxnSpPr>
          <p:cNvPr id="7" name="Straight Connector 6">
            <a:extLst>
              <a:ext uri="{FF2B5EF4-FFF2-40B4-BE49-F238E27FC236}">
                <a16:creationId xmlns:a16="http://schemas.microsoft.com/office/drawing/2014/main" id="{A1A535DF-5AB7-FCB4-5F1E-9BECEC927776}"/>
              </a:ext>
              <a:ext uri="{C183D7F6-B498-43B3-948B-1728B52AA6E4}">
                <adec:decorative xmlns:adec="http://schemas.microsoft.com/office/drawing/2017/decorative" val="1"/>
              </a:ext>
            </a:extLst>
          </p:cNvPr>
          <p:cNvCxnSpPr>
            <a:cxnSpLocks/>
          </p:cNvCxnSpPr>
          <p:nvPr/>
        </p:nvCxnSpPr>
        <p:spPr>
          <a:xfrm>
            <a:off x="5924145" y="1957712"/>
            <a:ext cx="0" cy="4694297"/>
          </a:xfrm>
          <a:prstGeom prst="line">
            <a:avLst/>
          </a:prstGeom>
          <a:ln w="60325">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C485DB2-254E-87A7-04E7-7612E15F58A6}"/>
              </a:ext>
            </a:extLst>
          </p:cNvPr>
          <p:cNvSpPr txBox="1"/>
          <p:nvPr/>
        </p:nvSpPr>
        <p:spPr>
          <a:xfrm>
            <a:off x="6496639" y="1700315"/>
            <a:ext cx="5048651" cy="646331"/>
          </a:xfrm>
          <a:prstGeom prst="rect">
            <a:avLst/>
          </a:prstGeom>
          <a:noFill/>
        </p:spPr>
        <p:txBody>
          <a:bodyPr wrap="square" rtlCol="0">
            <a:spAutoFit/>
          </a:bodyPr>
          <a:lstStyle/>
          <a:p>
            <a:pPr algn="ctr"/>
            <a:r>
              <a:rPr lang="en-US" dirty="0">
                <a:latin typeface="Consolas" panose="020B0609020204030204" pitchFamily="49" charset="0"/>
              </a:rPr>
              <a:t>Feedback Survey:</a:t>
            </a:r>
          </a:p>
          <a:p>
            <a:pPr algn="ctr"/>
            <a:r>
              <a:rPr lang="en-US" dirty="0">
                <a:latin typeface="Consolas" panose="020B0609020204030204" pitchFamily="49" charset="0"/>
              </a:rPr>
              <a:t>https://forms.office.com/r/Pq6tJFLPke</a:t>
            </a:r>
          </a:p>
        </p:txBody>
      </p:sp>
      <p:pic>
        <p:nvPicPr>
          <p:cNvPr id="1026" name="Picture 2" descr="Feedback Survey QR Code">
            <a:extLst>
              <a:ext uri="{FF2B5EF4-FFF2-40B4-BE49-F238E27FC236}">
                <a16:creationId xmlns:a16="http://schemas.microsoft.com/office/drawing/2014/main" id="{7EEFC8BE-6E32-C4A6-45A0-D263201E2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078" y="2490056"/>
            <a:ext cx="3667674" cy="3667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4500" kern="1200" dirty="0">
                <a:solidFill>
                  <a:schemeClr val="tx1"/>
                </a:solidFill>
                <a:latin typeface="Consolas" panose="020B0609020204030204" pitchFamily="49" charset="0"/>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Microsoft Xbox Adaptive Controller Super Bowl 2019 TV Commercial | We All Win">
            <a:hlinkClick r:id="" action="ppaction://media"/>
            <a:extLst>
              <a:ext uri="{FF2B5EF4-FFF2-40B4-BE49-F238E27FC236}">
                <a16:creationId xmlns:a16="http://schemas.microsoft.com/office/drawing/2014/main" id="{D2F2C28D-BE54-96C4-AEAA-FEA4F20C4B6B}"/>
              </a:ext>
            </a:extLst>
          </p:cNvPr>
          <p:cNvPicPr>
            <a:picLocks noRot="1" noChangeAspect="1"/>
          </p:cNvPicPr>
          <p:nvPr>
            <a:videoFile r:link="rId1"/>
          </p:nvPr>
        </p:nvPicPr>
        <p:blipFill>
          <a:blip r:embed="rId4"/>
          <a:stretch>
            <a:fillRect/>
          </a:stretch>
        </p:blipFill>
        <p:spPr>
          <a:xfrm>
            <a:off x="1664536" y="1810740"/>
            <a:ext cx="8862928" cy="5003639"/>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3623886"/>
            <a:ext cx="6713552" cy="101403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291058" y="2313563"/>
            <a:ext cx="6586330" cy="3634678"/>
          </a:xfrm>
          <a:prstGeom prst="rect">
            <a:avLst/>
          </a:prstGeom>
          <a:ln w="12700">
            <a:solidFill>
              <a:schemeClr val="tx1">
                <a:lumMod val="65000"/>
              </a:schemeClr>
            </a:solidFill>
          </a:ln>
        </p:spPr>
      </p:pic>
    </p:spTree>
    <p:extLst>
      <p:ext uri="{BB962C8B-B14F-4D97-AF65-F5344CB8AC3E}">
        <p14:creationId xmlns:p14="http://schemas.microsoft.com/office/powerpoint/2010/main" val="418079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Difficulties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uke Nukem Forever Difficulty Selection - &quot;Piece of Cake&quot; difficulty selected - difficulty descript is &quot;Easy difficulty. You don't play many shooters.&quot;">
            <a:extLst>
              <a:ext uri="{FF2B5EF4-FFF2-40B4-BE49-F238E27FC236}">
                <a16:creationId xmlns:a16="http://schemas.microsoft.com/office/drawing/2014/main" id="{07015E0E-BF0F-1D10-C7C9-DEDF337E3099}"/>
              </a:ext>
            </a:extLst>
          </p:cNvPr>
          <p:cNvPicPr>
            <a:picLocks noChangeAspect="1"/>
          </p:cNvPicPr>
          <p:nvPr/>
        </p:nvPicPr>
        <p:blipFill>
          <a:blip r:embed="rId2"/>
          <a:stretch>
            <a:fillRect/>
          </a:stretch>
        </p:blipFill>
        <p:spPr>
          <a:xfrm>
            <a:off x="86441" y="2181104"/>
            <a:ext cx="5982485" cy="3439536"/>
          </a:xfrm>
          <a:prstGeom prst="rect">
            <a:avLst/>
          </a:prstGeom>
          <a:ln w="12700">
            <a:solidFill>
              <a:schemeClr val="tx1">
                <a:lumMod val="65000"/>
              </a:schemeClr>
            </a:solidFill>
          </a:ln>
        </p:spPr>
      </p:pic>
      <p:pic>
        <p:nvPicPr>
          <p:cNvPr id="9" name="Picture 8" descr="Duke Nukem Forever Difficulty Selection - &quot;Come Get Some&quot; difficulty selected - difficulty descript is &quot;Hard difficulty. Enemies are tougher and deal more damage.&quot;">
            <a:extLst>
              <a:ext uri="{FF2B5EF4-FFF2-40B4-BE49-F238E27FC236}">
                <a16:creationId xmlns:a16="http://schemas.microsoft.com/office/drawing/2014/main" id="{D06DC630-AEA0-49F5-40F7-11E636F43937}"/>
              </a:ext>
            </a:extLst>
          </p:cNvPr>
          <p:cNvPicPr>
            <a:picLocks noChangeAspect="1"/>
          </p:cNvPicPr>
          <p:nvPr/>
        </p:nvPicPr>
        <p:blipFill>
          <a:blip r:embed="rId3"/>
          <a:stretch>
            <a:fillRect/>
          </a:stretch>
        </p:blipFill>
        <p:spPr>
          <a:xfrm>
            <a:off x="6096001" y="2181104"/>
            <a:ext cx="6009558" cy="3439536"/>
          </a:xfrm>
          <a:prstGeom prst="rect">
            <a:avLst/>
          </a:prstGeom>
          <a:ln w="12700">
            <a:solidFill>
              <a:schemeClr val="tx1">
                <a:lumMod val="65000"/>
              </a:schemeClr>
            </a:solidFill>
          </a:ln>
        </p:spPr>
      </p:pic>
    </p:spTree>
    <p:extLst>
      <p:ext uri="{BB962C8B-B14F-4D97-AF65-F5344CB8AC3E}">
        <p14:creationId xmlns:p14="http://schemas.microsoft.com/office/powerpoint/2010/main" val="272731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Consolas" panose="020B0609020204030204" pitchFamily="49" charset="0"/>
              </a:rPr>
              <a:t>So Many Ways</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descr="Presentation table of various example methods used to make games accessible">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736019446"/>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Control/Key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Toggle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Video / 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1045971" y="0"/>
            <a:ext cx="10025843"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Consolas" panose="020B0609020204030204" pitchFamily="49" charset="0"/>
              </a:rPr>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Consolas" panose="020B0609020204030204" pitchFamily="49" charset="0"/>
              </a:rPr>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1"/>
          </p:nvPr>
        </p:nvPicPr>
        <p:blipFill>
          <a:blip r:embed="rId5"/>
          <a:stretch>
            <a:fillRect/>
          </a:stretch>
        </p:blipFill>
        <p:spPr>
          <a:xfrm>
            <a:off x="85346" y="2283013"/>
            <a:ext cx="6010655" cy="3396020"/>
          </a:xfrm>
          <a:prstGeom prst="rect">
            <a:avLst/>
          </a:prstGeom>
          <a:ln w="19050">
            <a:solidFill>
              <a:schemeClr val="tx1">
                <a:lumMod val="50000"/>
              </a:schemeClr>
            </a:solidFill>
          </a:ln>
        </p:spPr>
      </p:pic>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2"/>
          </p:nvPr>
        </p:nvPicPr>
        <p:blipFill>
          <a:blip r:embed="rId6"/>
          <a:stretch>
            <a:fillRect/>
          </a:stretch>
        </p:blipFill>
        <p:spPr>
          <a:xfrm>
            <a:off x="6093701" y="2283014"/>
            <a:ext cx="6010653" cy="3396019"/>
          </a:xfrm>
          <a:prstGeom prst="rect">
            <a:avLst/>
          </a:prstGeom>
          <a:ln w="19050">
            <a:solidFill>
              <a:schemeClr val="tx1">
                <a:lumMod val="50000"/>
              </a:schemeClr>
            </a:solidFill>
          </a:ln>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4900623" cy="3365646"/>
          </a:xfrm>
        </p:spPr>
        <p:txBody>
          <a:bodyPr vert="horz" lIns="91440" tIns="45720" rIns="91440" bIns="45720" rtlCol="0" anchor="b">
            <a:normAutofit/>
          </a:bodyPr>
          <a:lstStyle/>
          <a:p>
            <a:r>
              <a:rPr lang="en-US" sz="5600" dirty="0">
                <a:latin typeface="Consolas" panose="020B0609020204030204" pitchFamily="49" charset="0"/>
              </a:rPr>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513271" y="83694"/>
            <a:ext cx="6529095" cy="2219892"/>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1631</TotalTime>
  <Words>322</Words>
  <Application>Microsoft Office PowerPoint</Application>
  <PresentationFormat>Widescreen</PresentationFormat>
  <Paragraphs>59</Paragraphs>
  <Slides>14</Slides>
  <Notes>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Consolas</vt:lpstr>
      <vt:lpstr>Office Theme</vt:lpstr>
      <vt:lpstr>From Keyboards to Dice</vt:lpstr>
      <vt:lpstr>When everybody plays, we all win.</vt:lpstr>
      <vt:lpstr>Myths</vt:lpstr>
      <vt:lpstr>Difficulties</vt:lpstr>
      <vt:lpstr>So Many Ways</vt:lpstr>
      <vt:lpstr>Accessibility Benefits All</vt:lpstr>
      <vt:lpstr>Wingspan Visually Friendly Cards</vt:lpstr>
      <vt:lpstr>Last of Us Examples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29</cp:revision>
  <dcterms:created xsi:type="dcterms:W3CDTF">2024-06-09T01:30:33Z</dcterms:created>
  <dcterms:modified xsi:type="dcterms:W3CDTF">2024-06-17T02:01:23Z</dcterms:modified>
</cp:coreProperties>
</file>